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260" r:id="rId3"/>
    <p:sldId id="261" r:id="rId4"/>
    <p:sldId id="264" r:id="rId5"/>
    <p:sldId id="270" r:id="rId6"/>
    <p:sldId id="271" r:id="rId7"/>
    <p:sldId id="257" r:id="rId8"/>
    <p:sldId id="258" r:id="rId9"/>
    <p:sldId id="273" r:id="rId10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EEE969-965E-4976-89F2-DECB81D0277D}" v="4" dt="2026-02-15T10:45:39.9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B7B6C-7033-453F-99D0-052515175127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FI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656CC-9015-4AB4-90F1-F49B1744767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569024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7656CC-9015-4AB4-90F1-F49B1744767B}" type="slidenum">
              <a:rPr lang="sv-FI" smtClean="0"/>
              <a:t>2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56139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EF7D66-CBE1-5A85-095A-75B684B05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8B70926-18DF-5DC5-E504-C965D5F0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F3183F-98F7-C5AA-CABD-9FB8C9B21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B6E4AC-9A57-2145-B1DC-8CDE67C2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DBDC383-B829-D026-D87C-147146B5B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97751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FAAB8D-F18D-A9A7-5CB3-C8F9909E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C0E9DF0-522E-32A6-AF0D-E5159CD6B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8F1DC3-AABD-9087-AF57-03FD79AFC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F00182-90E4-27B0-952A-1A17AD1BA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F8C1680-D166-4BC5-6590-5BF4EB5E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6133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FCC23C2-AD9A-6C95-E853-F0D9AB6E9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AD153E5-3616-6114-61DA-4E1B571F3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C72A0E-5BB1-6212-5DBE-5AEB9176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E5222D-F1E9-85B6-B8F4-2102AE60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1C7CF5-6496-29F7-47CE-69A977050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8563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CE50AC-19D8-F7CD-179E-CCF6BE0BE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BDFB5FC-8CEC-B8EF-F386-3EE8268AF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5C7BCC-AC49-5111-44CA-906569744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AA0CB4-9C90-1930-773B-1BA3BD19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DC0819-524F-0DE7-1581-DCA471C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64604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F1ECDA-ED29-3BD8-FEF1-FFBABD862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ECB8E45-9479-4EE9-3597-5FD6D421E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070830-0AEA-233A-771E-C30B5652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F1B3D28-E36E-6067-C770-80A59B3DD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84CCAE-11B6-CAE0-FA3D-512A8552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6151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0EE190-09AF-C68E-8F86-DE12DF70C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4F9750-7AD1-715C-10EF-2293914972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3FFE651-FC56-EE5B-0850-5400EDE70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16B725F-6076-281F-D604-FDAFC6EDF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D2E10EE-3D54-CBFD-4300-1CB19F4A8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A8CB70D-55D4-DF1E-2D60-FF7BD1BD3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4634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57535-92CC-2073-2B8B-F37050942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EC21140-871B-AF80-53C2-45745D21F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5096F6E-F134-2F34-4B9D-B1165526C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0691A1-24B4-0EC7-75F9-68B7E96C3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5BDC3EB-E45E-D5AB-C271-6DBBD62DF0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46B0F25-0764-683F-E86A-785272E27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0B849A7-497D-FD66-5C97-6124BF740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07F4C4C-0DB1-FF71-D1C0-139955D3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1454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E9D9C4-A3C3-6679-E542-1D42F6AB2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6E133BC-07C4-48F0-AE11-AF907076A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633E44F-8C10-85DD-409E-8CF8C0DE0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54EF983-D2FC-EA33-5A25-69B4EF8F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4491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8FD1FA2-D497-48AD-4ACF-4BA3BDC52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D68D85B-87D6-BEB9-4483-7D439324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EA65EFB-81EA-66E3-D3DE-A09368B2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8284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65F57F-2FE6-F6CD-A8A5-18898C1C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14EB7FF-3624-0911-FA2A-E2C875D4B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5092C2-8CEC-F296-EADF-5423ECA35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1F14BEA-27E5-760E-6B17-6F18AEF46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458D4CF-0054-9425-31D3-E7D220D84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D857284-AF1A-1F00-7892-184054619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09810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25392F-30AC-731B-0128-660BBB3E9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1DACD16-DB8D-AE3E-B1E7-A26E4191CB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0EC926D-08E7-BD8A-1708-81BAA2825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0FDFC42-4858-09EE-BECE-BC7EE425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7EEBE7B-011D-837F-46ED-FABA68A3A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6E91430-E6C5-AEBE-CB8B-179CF4E62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8810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9DB673B-5AAC-6C68-7025-1016241F1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E53ECD-06E8-1D02-C058-5F06C6F5D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774123-E7FC-1BC3-F283-EAE6B31BEB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53EC86-1F53-45F3-996B-2DFC67EF303E}" type="datetimeFigureOut">
              <a:rPr lang="sv-FI" smtClean="0"/>
              <a:t>19-02-2026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85D5D78-B30B-2680-FF03-482B853BE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DDF99C-9457-9CF8-3CB3-D1F953C5FB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E9CFA-D8E3-4E5E-8F70-729CCC45449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0051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argita.Vainio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E7943-7971-8A4B-1082-38EAD31559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dirty="0"/>
              <a:t>Stomlinjereformen ur ett äldreperspektiv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65FB528-1553-9748-891A-79701B622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54477"/>
          </a:xfrm>
        </p:spPr>
        <p:txBody>
          <a:bodyPr>
            <a:normAutofit fontScale="70000" lnSpcReduction="20000"/>
          </a:bodyPr>
          <a:lstStyle/>
          <a:p>
            <a:endParaRPr lang="sv-FI" b="1" dirty="0"/>
          </a:p>
          <a:p>
            <a:r>
              <a:rPr lang="sv-FI" sz="3800" b="1" dirty="0"/>
              <a:t>Diskussion om stomlinjereformen </a:t>
            </a:r>
          </a:p>
          <a:p>
            <a:r>
              <a:rPr lang="sv-FI" sz="3800" b="1" dirty="0"/>
              <a:t>11.2.2026, Loftet Gillesgården</a:t>
            </a:r>
          </a:p>
          <a:p>
            <a:r>
              <a:rPr lang="sv-FI" sz="3800" b="1" dirty="0"/>
              <a:t>Svenska seniorer i Åboland och Åbo svenska pensionärsklubb</a:t>
            </a:r>
          </a:p>
          <a:p>
            <a:r>
              <a:rPr lang="sv-FI" sz="3800" b="1" dirty="0"/>
              <a:t>Margita Vainio, ÅSP och Åbo stads </a:t>
            </a:r>
            <a:r>
              <a:rPr lang="sv-FI" sz="3800" b="1" dirty="0" err="1"/>
              <a:t>äldreråd</a:t>
            </a:r>
            <a:endParaRPr lang="sv-FI" sz="3800" b="1" dirty="0"/>
          </a:p>
        </p:txBody>
      </p:sp>
    </p:spTree>
    <p:extLst>
      <p:ext uri="{BB962C8B-B14F-4D97-AF65-F5344CB8AC3E}">
        <p14:creationId xmlns:p14="http://schemas.microsoft.com/office/powerpoint/2010/main" val="1163712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0F81DE16-869E-E5F8-E917-2723F1F80071}"/>
              </a:ext>
            </a:extLst>
          </p:cNvPr>
          <p:cNvSpPr txBox="1"/>
          <p:nvPr/>
        </p:nvSpPr>
        <p:spPr>
          <a:xfrm>
            <a:off x="903513" y="402771"/>
            <a:ext cx="10330544" cy="6432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FI" sz="2400" i="1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Varför ett stomlinjenät?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FI" sz="2800" b="1" kern="0" dirty="0">
                <a:solidFill>
                  <a:srgbClr val="00000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v-FI" sz="2800" b="1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nligt </a:t>
            </a:r>
            <a:r>
              <a:rPr lang="sv-FI" sz="2800" b="1" kern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Föli</a:t>
            </a:r>
            <a:r>
              <a:rPr lang="sv-FI" sz="2800" b="1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(citat):</a:t>
            </a:r>
            <a:endParaRPr lang="sv-FI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FI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 det enklare och snabbare att röra sig i Åboregionen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FI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 nya linjenätet medför flera nya resealternativ</a:t>
            </a:r>
            <a:endParaRPr lang="sv-FI" sz="2400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FI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 nya linjenätet och servicetiderna lämpar sig bättre till ständigt föränderliga rörlighetsbehov, än det nuvarande linjenätet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FI" sz="2400" kern="0" dirty="0">
                <a:solidFill>
                  <a:srgbClr val="00000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 dem som bor inom linjenätet erbjuder stomlinjenätet en möjlighet att arrangera sia resor helt och hållet med stöd av kollektivtrafiken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FI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Tillgängligheten inom </a:t>
            </a:r>
            <a:r>
              <a:rPr lang="sv-FI" sz="2400" kern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Föliområdet</a:t>
            </a:r>
            <a:r>
              <a:rPr lang="sv-FI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förbättras. I samband med reformen av linjenätet uppdateras också passagerarinformationen, hållplatsinfrastrukturen och en del av bussarna.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sv-FI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FI" sz="2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 detta skett?</a:t>
            </a:r>
          </a:p>
        </p:txBody>
      </p:sp>
    </p:spTree>
    <p:extLst>
      <p:ext uri="{BB962C8B-B14F-4D97-AF65-F5344CB8AC3E}">
        <p14:creationId xmlns:p14="http://schemas.microsoft.com/office/powerpoint/2010/main" val="20640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6F959F87-86BC-6C81-DAD6-4FE2613ADF68}"/>
              </a:ext>
            </a:extLst>
          </p:cNvPr>
          <p:cNvSpPr txBox="1"/>
          <p:nvPr/>
        </p:nvSpPr>
        <p:spPr>
          <a:xfrm>
            <a:off x="1219199" y="548516"/>
            <a:ext cx="9949543" cy="7034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i-FI" sz="2800" b="1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Äldrerådet i Åbo 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Lagstadgat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kommunalt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påverkansorgan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för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garantera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äldre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befolkningens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möjligheter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delta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påverka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planering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beredning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uppföljning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inom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olika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kommunala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verksamheter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frågor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av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betydelse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för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äldre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befolkningen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välfärd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hälsa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delaktighet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livsmiljö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boende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rörlighet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eller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möjligheter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klara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av de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dagliga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funktionerna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eller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tanke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äldre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befolkningen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behöver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Medlemmar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12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från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seniorföreningar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ordf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Behandlat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Föli-reformen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undetr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möten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utlåtanden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enkäter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2800" kern="0" dirty="0" err="1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insändare</a:t>
            </a:r>
            <a:r>
              <a:rPr lang="fi-FI" sz="2800" kern="0" dirty="0">
                <a:solidFill>
                  <a:srgbClr val="00000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mm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i-FI" sz="2800" b="1" kern="0" dirty="0">
              <a:solidFill>
                <a:srgbClr val="000000"/>
              </a:solidFill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i-FI" sz="2800" kern="0" dirty="0">
              <a:solidFill>
                <a:srgbClr val="000000"/>
              </a:solidFill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978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7D12FA-F7ED-273F-AF6D-6C3F61DA3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Åbo svenska pensionärsklubb/Intressebevakningsutskottet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F9D9F9-1219-DB76-1C31-B59C8B780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sv-FI" dirty="0"/>
              <a:t>Utgående från medlemmarnas behov och intressen hjälpa till att hitta rätt i informationsflödet och på så sätt förbättra medlemmarnas trygghet och livskvalitet. </a:t>
            </a:r>
          </a:p>
          <a:p>
            <a:endParaRPr lang="sv-FI" dirty="0"/>
          </a:p>
          <a:p>
            <a:r>
              <a:rPr lang="sv-FI" dirty="0"/>
              <a:t>Tyngdpunkter:</a:t>
            </a:r>
          </a:p>
          <a:p>
            <a:pPr lvl="1"/>
            <a:r>
              <a:rPr lang="sv-FI" dirty="0"/>
              <a:t>Juridik</a:t>
            </a:r>
          </a:p>
          <a:p>
            <a:pPr lvl="1"/>
            <a:r>
              <a:rPr lang="sv-FI" dirty="0"/>
              <a:t>Hemvård och –service</a:t>
            </a:r>
          </a:p>
          <a:p>
            <a:pPr lvl="1"/>
            <a:r>
              <a:rPr lang="sv-FI" dirty="0"/>
              <a:t>Seniorboende</a:t>
            </a:r>
          </a:p>
          <a:p>
            <a:pPr lvl="1"/>
            <a:r>
              <a:rPr lang="sv-FI" dirty="0"/>
              <a:t>Ekonomi</a:t>
            </a:r>
          </a:p>
          <a:p>
            <a:pPr lvl="1"/>
            <a:r>
              <a:rPr lang="sv-FI" dirty="0"/>
              <a:t>Hälsa och välbefinnande</a:t>
            </a:r>
          </a:p>
          <a:p>
            <a:endParaRPr lang="sv-FI" dirty="0"/>
          </a:p>
          <a:p>
            <a:r>
              <a:rPr lang="sv-FI" dirty="0"/>
              <a:t>6 medlemmar . Mera info www.abo.spfpension.fi </a:t>
            </a:r>
          </a:p>
          <a:p>
            <a:pPr marL="0" indent="0">
              <a:buNone/>
            </a:pPr>
            <a:endParaRPr lang="sv-FI" dirty="0"/>
          </a:p>
          <a:p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583085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D075C9-2172-E3F8-4C64-9A0119B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FI" sz="3600" i="1" dirty="0"/>
              <a:t>Äldrerådet och </a:t>
            </a:r>
            <a:r>
              <a:rPr lang="sv-FI" sz="3600" i="1" dirty="0" err="1"/>
              <a:t>Föli</a:t>
            </a:r>
            <a:r>
              <a:rPr lang="sv-FI" sz="3600" i="1" dirty="0"/>
              <a:t>-reformen. Kritiska kommentarer: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345E75-03DD-7F1A-77E7-356BA30B6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029"/>
            <a:ext cx="10515600" cy="5066846"/>
          </a:xfrm>
        </p:spPr>
        <p:txBody>
          <a:bodyPr>
            <a:normAutofit fontScale="92500" lnSpcReduction="20000"/>
          </a:bodyPr>
          <a:lstStyle/>
          <a:p>
            <a:r>
              <a:rPr lang="sv-FI" dirty="0"/>
              <a:t>Servicelinjerna, vilka har uppfattats som säkra och trygga  har indragits. Ärendebussarna har inte kompenserat. Chaufförerna mindre kundvänliga. Sämre bussar.</a:t>
            </a:r>
          </a:p>
          <a:p>
            <a:r>
              <a:rPr lang="sv-FI" dirty="0"/>
              <a:t>Busslinjer dragits in som försämrat tillgång till centrala platser </a:t>
            </a:r>
            <a:r>
              <a:rPr lang="sv-FI" dirty="0" err="1"/>
              <a:t>bl</a:t>
            </a:r>
            <a:r>
              <a:rPr lang="sv-FI" dirty="0"/>
              <a:t> a till Impivaara, City-Market, Rosenkvarteret, </a:t>
            </a:r>
            <a:r>
              <a:rPr lang="sv-FI" dirty="0" err="1"/>
              <a:t>Lehmusvalkama</a:t>
            </a:r>
            <a:r>
              <a:rPr lang="sv-FI" dirty="0"/>
              <a:t>, </a:t>
            </a:r>
            <a:r>
              <a:rPr lang="sv-FI" dirty="0" err="1"/>
              <a:t>Esikko</a:t>
            </a:r>
            <a:r>
              <a:rPr lang="sv-FI" dirty="0"/>
              <a:t>, </a:t>
            </a:r>
            <a:r>
              <a:rPr lang="sv-FI" dirty="0" err="1"/>
              <a:t>Tallbacka</a:t>
            </a:r>
            <a:r>
              <a:rPr lang="sv-FI" dirty="0"/>
              <a:t> hvc....(bussar 12,13, 39, 88, 3, 30, 221 m </a:t>
            </a:r>
            <a:r>
              <a:rPr lang="sv-FI" dirty="0" err="1"/>
              <a:t>fl</a:t>
            </a:r>
            <a:r>
              <a:rPr lang="sv-FI" dirty="0"/>
              <a:t>)</a:t>
            </a:r>
          </a:p>
          <a:p>
            <a:r>
              <a:rPr lang="sv-FI" dirty="0"/>
              <a:t>Bussbytena blivit flera, vilket är utmanande för många äldre.</a:t>
            </a:r>
          </a:p>
          <a:p>
            <a:r>
              <a:rPr lang="sv-FI" dirty="0"/>
              <a:t>Busshållplatsernas antal minskat, och avstånden mellan busshållplatserna förlängts, 400 m är utmanande för äldre inte minst för personer beroende av t ex rollator  - många exempel</a:t>
            </a:r>
          </a:p>
          <a:p>
            <a:r>
              <a:rPr lang="sv-FI" dirty="0"/>
              <a:t>Förändringarna överlag utmanande, vilket innebär att många stannar hemma, vilket påverka ensamhet och social gemenskap. Bussåkandet minskat</a:t>
            </a:r>
          </a:p>
          <a:p>
            <a:r>
              <a:rPr lang="sv-FI" dirty="0"/>
              <a:t>Den digitala informationen svår att hantera. </a:t>
            </a:r>
          </a:p>
        </p:txBody>
      </p:sp>
    </p:spTree>
    <p:extLst>
      <p:ext uri="{BB962C8B-B14F-4D97-AF65-F5344CB8AC3E}">
        <p14:creationId xmlns:p14="http://schemas.microsoft.com/office/powerpoint/2010/main" val="4142698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ACA9EC-6AC2-6EE7-6087-923D63B4D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err="1"/>
              <a:t>Fölis</a:t>
            </a:r>
            <a:r>
              <a:rPr lang="sv-FI" dirty="0"/>
              <a:t> svar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852896-CBED-D481-63E7-255167B16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2486"/>
            <a:ext cx="10515600" cy="5268685"/>
          </a:xfrm>
        </p:spPr>
        <p:txBody>
          <a:bodyPr/>
          <a:lstStyle/>
          <a:p>
            <a:r>
              <a:rPr lang="sv-FI" dirty="0"/>
              <a:t>Servicelinjerna har haft låga passagerarantal dvs inte varit kostnadseffektiva, dessutom bara gällt en del av stadsområden, vilket inte varit jämställt</a:t>
            </a:r>
          </a:p>
          <a:p>
            <a:r>
              <a:rPr lang="sv-FI" dirty="0"/>
              <a:t>Helhetsmässigt har bussbytena inte ökat men det finns regionala/lokala skillnader</a:t>
            </a:r>
          </a:p>
          <a:p>
            <a:r>
              <a:rPr lang="sv-FI" dirty="0"/>
              <a:t>Antalet busshållplatser minskat måttligt och endast på ställen där de förekommit för tätt. Strävan är att avståndet som mest 400 m.</a:t>
            </a:r>
          </a:p>
          <a:p>
            <a:r>
              <a:rPr lang="sv-FI" dirty="0"/>
              <a:t>Förändringar alltid svårt men blir lättare att hantera med tiden. Statistiken visar att såväl antalet resor som kundnöjdheten ökat , vilket kan tolkas som att reformen varit framgångsrik. </a:t>
            </a:r>
          </a:p>
          <a:p>
            <a:r>
              <a:rPr lang="sv-FI" dirty="0"/>
              <a:t>Reformen kommer att uppföljas och utvärderas hösten 2026.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36815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6BFA91B7-6B0C-18EA-E987-0EDE3C23AAF6}"/>
              </a:ext>
            </a:extLst>
          </p:cNvPr>
          <p:cNvSpPr txBox="1"/>
          <p:nvPr/>
        </p:nvSpPr>
        <p:spPr>
          <a:xfrm>
            <a:off x="435429" y="794657"/>
            <a:ext cx="11321142" cy="464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FI" sz="2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Äldrerådets</a:t>
            </a:r>
            <a:r>
              <a:rPr lang="sv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frågor inklusive förväntningar </a:t>
            </a:r>
            <a:r>
              <a:rPr lang="sv-FI" sz="2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</a:t>
            </a:r>
            <a:r>
              <a:rPr lang="sv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</a:t>
            </a:r>
            <a:endParaRPr lang="sv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endParaRPr lang="sv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Kommer 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Föli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att införa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förändringar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enligt äldres konstaterade behov och framförd kritik?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Hur ser 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Föli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på äldres utmaningar gällande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avståndet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mellan busshållplatser?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Hur förbättrar staden busshållplatserna;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busskurer, bänkar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Finns det planer på att införa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anropsbussar 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istf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servicebussar) såsom i 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Kains, Lundo och Nådendal?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Kommer 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Föli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att förbättra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informationen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som är anpassad till äldre/ överhuvudtaget personer med svagare digitala kunskaper?</a:t>
            </a:r>
          </a:p>
        </p:txBody>
      </p:sp>
    </p:spTree>
    <p:extLst>
      <p:ext uri="{BB962C8B-B14F-4D97-AF65-F5344CB8AC3E}">
        <p14:creationId xmlns:p14="http://schemas.microsoft.com/office/powerpoint/2010/main" val="352364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35DE2ECB-BAB2-881A-848B-FD3631B3C2C4}"/>
              </a:ext>
            </a:extLst>
          </p:cNvPr>
          <p:cNvSpPr txBox="1"/>
          <p:nvPr/>
        </p:nvSpPr>
        <p:spPr>
          <a:xfrm>
            <a:off x="783771" y="261258"/>
            <a:ext cx="10940143" cy="4045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Är det möjligt att införa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betalningsapparater i mitten av bussarna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Är det möjligt att förlänga tiden för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gratisåkandet för pensionärer med rollator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Hur förbättrar och utvecklar 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Föli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busschaufförernas kunskap och attityder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till äldre resenärer?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Åbo ingår i det internationella </a:t>
            </a:r>
            <a:r>
              <a:rPr lang="sv-FI" sz="24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ätverket för åldersvänliga städer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Hur syns detta i 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Fölis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verksamhet?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Är det möjligt att 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Föli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gör en grundlig (på forskning baserad) </a:t>
            </a:r>
            <a:r>
              <a:rPr lang="sv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konsekvensbedömning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av hur </a:t>
            </a:r>
            <a:r>
              <a:rPr lang="sv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Fölireformen</a:t>
            </a:r>
            <a:r>
              <a:rPr lang="sv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påverkat äldre invånares resebeteende?</a:t>
            </a:r>
          </a:p>
        </p:txBody>
      </p:sp>
    </p:spTree>
    <p:extLst>
      <p:ext uri="{BB962C8B-B14F-4D97-AF65-F5344CB8AC3E}">
        <p14:creationId xmlns:p14="http://schemas.microsoft.com/office/powerpoint/2010/main" val="2597483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88FCA4-2673-40F4-7D86-02389BB4F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FI" sz="6000" dirty="0">
                <a:latin typeface="Cavolini" panose="020B0502040204020203" pitchFamily="66" charset="0"/>
                <a:cs typeface="Cavolini" panose="020B0502040204020203" pitchFamily="66" charset="0"/>
              </a:rPr>
              <a:t>Tack</a:t>
            </a:r>
            <a:r>
              <a:rPr lang="sv-FI" sz="6000" dirty="0">
                <a:latin typeface="Bradley Hand ITC" panose="03070402050302030203" pitchFamily="66" charset="0"/>
              </a:rPr>
              <a:t>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9622A2-D289-681D-04B0-483044735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v-FI" sz="4800" dirty="0">
                <a:hlinkClick r:id="rId2"/>
              </a:rPr>
              <a:t>Margita.Vainio@gmail.com</a:t>
            </a:r>
            <a:endParaRPr lang="sv-FI" sz="4800" dirty="0"/>
          </a:p>
          <a:p>
            <a:pPr algn="ctr"/>
            <a:endParaRPr lang="sv-FI" sz="4800" dirty="0"/>
          </a:p>
          <a:p>
            <a:pPr marL="0" indent="0" algn="ctr">
              <a:buNone/>
            </a:pPr>
            <a:r>
              <a:rPr lang="sv-FI" sz="4800" dirty="0">
                <a:latin typeface="Cavolini" panose="03000502040302020204" pitchFamily="66" charset="0"/>
                <a:cs typeface="Cavolini" panose="03000502040302020204" pitchFamily="66" charset="0"/>
              </a:rPr>
              <a:t>Ta kontakt!</a:t>
            </a:r>
          </a:p>
        </p:txBody>
      </p:sp>
    </p:spTree>
    <p:extLst>
      <p:ext uri="{BB962C8B-B14F-4D97-AF65-F5344CB8AC3E}">
        <p14:creationId xmlns:p14="http://schemas.microsoft.com/office/powerpoint/2010/main" val="3346158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660</Words>
  <Application>Microsoft Office PowerPoint</Application>
  <PresentationFormat>Laajakuva</PresentationFormat>
  <Paragraphs>61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Bradley Hand ITC</vt:lpstr>
      <vt:lpstr>Cavolini</vt:lpstr>
      <vt:lpstr>Open Sans</vt:lpstr>
      <vt:lpstr>Roboto</vt:lpstr>
      <vt:lpstr>Symbol</vt:lpstr>
      <vt:lpstr>Office-tema</vt:lpstr>
      <vt:lpstr>Stomlinjereformen ur ett äldreperspektiv</vt:lpstr>
      <vt:lpstr>PowerPoint-esitys</vt:lpstr>
      <vt:lpstr>PowerPoint-esitys</vt:lpstr>
      <vt:lpstr>Åbo svenska pensionärsklubb/Intressebevakningsutskottet</vt:lpstr>
      <vt:lpstr>Äldrerådet och Föli-reformen. Kritiska kommentarer:</vt:lpstr>
      <vt:lpstr>Fölis svar</vt:lpstr>
      <vt:lpstr>PowerPoint-esitys</vt:lpstr>
      <vt:lpstr>PowerPoint-esitys</vt:lpstr>
      <vt:lpstr>Tack!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margita vainio</dc:creator>
  <cp:lastModifiedBy>Henning Grönroos</cp:lastModifiedBy>
  <cp:revision>2</cp:revision>
  <dcterms:created xsi:type="dcterms:W3CDTF">2026-02-08T11:54:15Z</dcterms:created>
  <dcterms:modified xsi:type="dcterms:W3CDTF">2026-02-19T11:41:11Z</dcterms:modified>
</cp:coreProperties>
</file>